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6" r:id="rId2"/>
    <p:sldId id="256" r:id="rId3"/>
    <p:sldId id="278" r:id="rId4"/>
    <p:sldId id="299" r:id="rId5"/>
    <p:sldId id="314" r:id="rId6"/>
    <p:sldId id="301" r:id="rId7"/>
    <p:sldId id="302" r:id="rId8"/>
    <p:sldId id="303" r:id="rId9"/>
    <p:sldId id="289" r:id="rId10"/>
    <p:sldId id="304" r:id="rId11"/>
    <p:sldId id="305" r:id="rId12"/>
    <p:sldId id="306" r:id="rId13"/>
    <p:sldId id="307" r:id="rId14"/>
    <p:sldId id="308" r:id="rId15"/>
    <p:sldId id="309" r:id="rId16"/>
    <p:sldId id="290" r:id="rId17"/>
    <p:sldId id="296" r:id="rId18"/>
    <p:sldId id="310" r:id="rId19"/>
    <p:sldId id="313" r:id="rId20"/>
    <p:sldId id="312" r:id="rId21"/>
    <p:sldId id="311" r:id="rId22"/>
    <p:sldId id="315" r:id="rId23"/>
    <p:sldId id="291" r:id="rId24"/>
    <p:sldId id="316" r:id="rId25"/>
    <p:sldId id="298" r:id="rId26"/>
    <p:sldId id="317" r:id="rId27"/>
    <p:sldId id="318" r:id="rId28"/>
    <p:sldId id="319" r:id="rId29"/>
    <p:sldId id="292" r:id="rId30"/>
    <p:sldId id="287" r:id="rId31"/>
    <p:sldId id="324" r:id="rId32"/>
    <p:sldId id="320" r:id="rId33"/>
    <p:sldId id="321" r:id="rId34"/>
    <p:sldId id="322" r:id="rId35"/>
    <p:sldId id="323" r:id="rId36"/>
    <p:sldId id="265" r:id="rId37"/>
    <p:sldId id="26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D1C"/>
    <a:srgbClr val="00600B"/>
    <a:srgbClr val="008410"/>
    <a:srgbClr val="E2C700"/>
    <a:srgbClr val="CB5C01"/>
    <a:srgbClr val="BB5501"/>
    <a:srgbClr val="8F9200"/>
    <a:srgbClr val="926F00"/>
    <a:srgbClr val="8A2B00"/>
    <a:srgbClr val="833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594" y="378"/>
      </p:cViewPr>
      <p:guideLst/>
    </p:cSldViewPr>
  </p:slideViewPr>
  <p:outlineViewPr>
    <p:cViewPr>
      <p:scale>
        <a:sx n="33" d="100"/>
        <a:sy n="33" d="100"/>
      </p:scale>
      <p:origin x="0" y="-6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6F59F6-26EC-92BF-AD96-2EC86DF81F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FC59B-6C5B-F657-2EEB-E94D5DDF6F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4F005-18FA-4999-AB12-36AA441C4E4E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A1690-0BBE-4E02-DA4A-181AAA9C46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F6FD3-542B-3129-38D1-BA00381198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EE87-D0B8-47FA-85C6-ED05656AF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97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407E-417B-45CD-A785-4627A3E2296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B792-3CD4-4F2C-9225-1F08044C5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2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B792-3CD4-4F2C-9225-1F08044C54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90B2-A1B5-4312-B6E4-FBBAFA8FF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ED6E9-9B66-4E39-BC47-0181DB42A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15DD-A0A0-4E05-A2E8-A5CA834D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67856-A7EE-4900-B88C-DDBDA2B8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2E26D-8027-4DB8-9D0E-88912004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6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A35A-438F-4B53-980D-80141271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DBEBD-3AC8-4FAE-BFCA-A40F79FE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C5776-C683-4F04-B5B3-9D6C5A51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116EF-96C3-462A-BAAD-E176482D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A354-4AF1-4E7A-A888-918B5FF5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7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4AFF16-F3C0-467B-8154-D0B261D27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C2BFB-FB4D-4F68-8993-F79ED3052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745EE-19F0-4ABB-B046-35698AE8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E8384-8CC0-492C-9AB7-2C93836D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1CDC7-B39F-4EF1-A3C6-2C1D0AC4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33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ECDF-1C72-4C74-BD89-A8BF9C4C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C196-EF6A-421C-92F1-6574CF860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122AF-1240-47AD-ABD2-05BB6DF4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FE3A8-A422-4AB2-BA9A-43AA12BB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8CB3C-4779-4542-A4E8-FBBE42BE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5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20E2-6E3C-41E8-9C86-69147B68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A3283-5550-4D97-A396-40308A156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4B118-8A16-4EF8-828F-94C69752F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2D419-FCBE-4F74-B43E-19EF560EF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114F9-C314-406A-A18A-B998452C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2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99C-ADB5-45EE-8771-EEAEDCE9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35FA1-1343-42A3-B63C-EF1F51E43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9256E-92FC-40F3-A77D-B6E227589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5C4CA-52DD-4B0D-951F-3C515412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6EA90-26D6-4FE2-9803-9B0565D0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7B308-E2D8-4352-A947-BE8E5812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9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6956-FDC8-4AF6-9591-19E7EE3C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6DB1F-06BB-4E06-B56E-B808C7630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14313-3953-4535-B909-C5F6BDF40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1A979-EC07-44B5-AF3F-5D29C5A71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46BD9-515C-4237-A826-CE20BF102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F3B4A-7002-4880-8154-2363A9A6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DC31D-31B4-413C-8B98-6BC33964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D23BA-C4E3-4C9C-8C57-4487C79B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0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82D8-C9CA-4BB6-8EED-B145D26D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7C764-5A50-47B7-8B6A-F1C5C9B3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C8BD1-E1AA-4668-B30E-E5F07E70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DAFC2-9403-4995-AD1A-5440A248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0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4DE1E-31A4-489F-83F8-9788881A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09C46-19CB-435F-8C86-B85074B3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6F5D0-3E5B-4E8D-B9D4-7DEF75A2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2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257C-0FE9-4377-BD89-3940080C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00FE-769F-405F-81D7-7A7E7706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F47ED-6728-4002-B7D8-5309E4D7D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ABEAC-CD96-40C3-B640-22AEDF9D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709BF-3897-4230-BD72-A7A06C12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EC6F8-60B5-4CC2-BB1F-EE4BD13B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1275-7B14-4536-AB90-5C14FD92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1A872-255A-4901-A86E-80D3F5E8A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AF85C-770B-458E-8EB7-917E0BF11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FB2A6-6193-4ADB-A3E2-E283A0D9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2C043-E2E0-4B34-B91D-0E22B2BF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DC58-E5EC-42F6-9F08-35702138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7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49ED88-8B7E-4B24-8563-459CF6B0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3C42-6615-454A-8221-6FB62EB14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E4EA0-72F1-4716-85F6-7AE85F187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DA993-C9BE-4001-829E-2B3262390439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DFC49-9A9A-40E7-9EFD-5F67A33C9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77A9F-ABDF-4460-B7F8-2A98F88B9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49713-B2D4-4F7C-8B38-D3BBC2F51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elkiwi.com/blog/collaboration-is-a-key-to-project-succes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xplanet.org/usability-first-why-usability-" TargetMode="External"/><Relationship Id="rId4" Type="http://schemas.openxmlformats.org/officeDocument/2006/relationships/hyperlink" Target="https://www.scrum.org/resources/blog/eliminate-dependencies-dont-manage-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B526A-800D-499D-8D59-9B9C718C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0947"/>
            <a:ext cx="12192000" cy="6497052"/>
          </a:xfrm>
        </p:spPr>
        <p:txBody>
          <a:bodyPr>
            <a:normAutofit/>
          </a:bodyPr>
          <a:lstStyle/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Week 5: Final Project</a:t>
            </a:r>
            <a:endParaRPr lang="en-US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Robert D. Wescott</a:t>
            </a: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University of Arizona Global Campus</a:t>
            </a: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CST 499: Capstone for Computer Software Technology</a:t>
            </a: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Instructor: Dr. Amr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Elchouemi</a:t>
            </a:r>
            <a:endParaRPr lang="en-US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July 18, 2022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27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UML Model Showcase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03" y="1133475"/>
            <a:ext cx="11293621" cy="5600700"/>
          </a:xfrm>
        </p:spPr>
      </p:pic>
    </p:spTree>
    <p:extLst>
      <p:ext uri="{BB962C8B-B14F-4D97-AF65-F5344CB8AC3E}">
        <p14:creationId xmlns:p14="http://schemas.microsoft.com/office/powerpoint/2010/main" val="176263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UML Model Showcase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03" y="1212569"/>
            <a:ext cx="11293621" cy="5442512"/>
          </a:xfrm>
        </p:spPr>
      </p:pic>
    </p:spTree>
    <p:extLst>
      <p:ext uri="{BB962C8B-B14F-4D97-AF65-F5344CB8AC3E}">
        <p14:creationId xmlns:p14="http://schemas.microsoft.com/office/powerpoint/2010/main" val="309984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UML Model Showcase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1133475"/>
            <a:ext cx="11391900" cy="5600700"/>
          </a:xfrm>
        </p:spPr>
      </p:pic>
    </p:spTree>
    <p:extLst>
      <p:ext uri="{BB962C8B-B14F-4D97-AF65-F5344CB8AC3E}">
        <p14:creationId xmlns:p14="http://schemas.microsoft.com/office/powerpoint/2010/main" val="45280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UML Model Showcase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764" y="1133475"/>
            <a:ext cx="11360536" cy="5600700"/>
          </a:xfrm>
        </p:spPr>
      </p:pic>
    </p:spTree>
    <p:extLst>
      <p:ext uri="{BB962C8B-B14F-4D97-AF65-F5344CB8AC3E}">
        <p14:creationId xmlns:p14="http://schemas.microsoft.com/office/powerpoint/2010/main" val="160491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UML Model Showcase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125" y="1133475"/>
            <a:ext cx="11306175" cy="5600700"/>
          </a:xfrm>
        </p:spPr>
      </p:pic>
    </p:spTree>
    <p:extLst>
      <p:ext uri="{BB962C8B-B14F-4D97-AF65-F5344CB8AC3E}">
        <p14:creationId xmlns:p14="http://schemas.microsoft.com/office/powerpoint/2010/main" val="328801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UML Model Showcase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1" y="1133475"/>
            <a:ext cx="11401424" cy="5600700"/>
          </a:xfrm>
        </p:spPr>
      </p:pic>
    </p:spTree>
    <p:extLst>
      <p:ext uri="{BB962C8B-B14F-4D97-AF65-F5344CB8AC3E}">
        <p14:creationId xmlns:p14="http://schemas.microsoft.com/office/powerpoint/2010/main" val="64366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015A4-57B8-4597-974F-DF60EDA74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58178"/>
            <a:ext cx="12192000" cy="296971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Landing, Login, &amp; Enrollment: </a:t>
            </a: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r>
              <a:rPr lang="en-US" sz="49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An explanation of page design.</a:t>
            </a:r>
            <a:endParaRPr lang="en-US" b="1" dirty="0">
              <a:ln w="31750"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67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Landing Page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987" y="1099457"/>
            <a:ext cx="10063239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12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Landing Page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4996" y="1099457"/>
            <a:ext cx="3785220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8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Log In Page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987" y="1099457"/>
            <a:ext cx="10063239" cy="56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1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015A4-57B8-4597-974F-DF60EDA74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58178"/>
            <a:ext cx="12192000" cy="296971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SRS Document Summary: </a:t>
            </a: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r>
              <a:rPr lang="en-US" sz="49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Highlighting the key aspects of the software requirements specification</a:t>
            </a:r>
            <a:endParaRPr lang="en-US" b="1" dirty="0">
              <a:ln w="31750"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84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Log In Page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75959" y="1099457"/>
            <a:ext cx="6483295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1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Enrollment Page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987" y="1099457"/>
            <a:ext cx="10063239" cy="56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55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Enrollment Page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33489" y="1099457"/>
            <a:ext cx="6968235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015A4-57B8-4597-974F-DF60EDA74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58178"/>
            <a:ext cx="12192000" cy="296971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MySQL Database: </a:t>
            </a: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r>
              <a:rPr lang="en-US" sz="49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Exploring the objects.</a:t>
            </a:r>
            <a:endParaRPr lang="en-US" b="1" dirty="0">
              <a:ln w="31750"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5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MySQL Database (all tables)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987" y="1099457"/>
            <a:ext cx="10063239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54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MySQL Database (course table)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987" y="1099457"/>
            <a:ext cx="10063239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86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MySQL Database (table sched.)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987" y="1099457"/>
            <a:ext cx="10063239" cy="56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50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MySQL Database (table user)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987" y="1099457"/>
            <a:ext cx="10063239" cy="56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954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MySQL Database (table waiting list)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987" y="1099457"/>
            <a:ext cx="10063239" cy="56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66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015A4-57B8-4597-974F-DF60EDA74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58178"/>
            <a:ext cx="12192000" cy="296971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PHP Code: </a:t>
            </a: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r>
              <a:rPr lang="en-US" sz="49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Hypertext Preprocessor code.</a:t>
            </a:r>
            <a:endParaRPr lang="en-US" b="1" dirty="0">
              <a:ln w="31750"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5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SRS Document Highlights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133475"/>
            <a:ext cx="11487150" cy="5600700"/>
          </a:xfrm>
        </p:spPr>
      </p:pic>
    </p:spTree>
    <p:extLst>
      <p:ext uri="{BB962C8B-B14F-4D97-AF65-F5344CB8AC3E}">
        <p14:creationId xmlns:p14="http://schemas.microsoft.com/office/powerpoint/2010/main" val="936680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PHP Code (Complex Concept)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714" y="1171575"/>
            <a:ext cx="117348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895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PHP Code (Add Course)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82705" y="1099457"/>
            <a:ext cx="6404818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05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PHP Code (Full Check)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72253" y="1099457"/>
            <a:ext cx="8825722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524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PHP Code (List Check)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7197" y="1099457"/>
            <a:ext cx="8335833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414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PHP Code (Mail)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373" y="1099457"/>
            <a:ext cx="6127482" cy="56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34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F43DC8-2DB4-4E81-B750-0D37424E5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85775" y="-1400175"/>
            <a:ext cx="13163550" cy="877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7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solidFill>
                  <a:srgbClr val="92D050"/>
                </a:solidFill>
                <a:latin typeface="Copperplate Gothic Bold" panose="020E0705020206020404" pitchFamily="34" charset="0"/>
              </a:rPr>
              <a:t>PHP Code (DEMO)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030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6DFFA-BBAA-4F29-B70D-1CB29166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0681"/>
            <a:ext cx="105156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ln w="31750">
                  <a:solidFill>
                    <a:prstClr val="black"/>
                  </a:solidFill>
                </a:ln>
                <a:solidFill>
                  <a:prstClr val="white"/>
                </a:solidFill>
                <a:latin typeface="Copperplate Gothic Bold" panose="020E0705020206020404" pitchFamily="34" charset="0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5456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4ABFA-FD7B-4CE2-A379-525C60683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54" y="0"/>
            <a:ext cx="10956175" cy="68580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Abraham, A. (2021, April 14). Team Roles in Software Development. Medium. https://medium.com/agileinsider/team-roles-in-software-development-3f87a58110d6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Dooley, J. F. (2017). Software development, design, and coding: With patterns, debugging, unit testing, and refactoring (2nd ed.). Retrieved from https://www.vitalsource.com/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(2021, September 1). Façade Design Pattern | Introduction.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https://www.geeksforgeeks.org/facade-design-pattern-introduction/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Nesmiyanova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(2021). Effective Collaboration Is the Secret to Your Software Development Project Success. Steel kiwi.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https://steelkiwi.com/blog/collaboration-is-a-key-to-project-success/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Mooney, A. (2021). How Much Does Custom Enterprise Software Cost?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Soltech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https://soltech.net/enterprise-software-cost/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Pavlichenko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(2018, July 11). Eliminate Dependencies, Don’t Manage Them. Scrum.org.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https://www.scrum.org/resources/blog/eliminate-dependencies-dont-manage-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Smith, A. (2017, December 7). Usability First — Why Usability Design Matters to UI/UX Designers. UX Planet.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https://uxplanet.org/usability-first-why-usability-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design-matters-to-ui-ux-designers-9dfb5580116a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TutorialsPoint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(2021). Design Pattern – Factory Pattern.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TutorialsPoint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https://www.tutorialspoint.com/design_pattern/factory_pattern.htm</a:t>
            </a:r>
          </a:p>
          <a:p>
            <a:pPr marL="0" indent="0">
              <a:lnSpc>
                <a:spcPct val="200000"/>
              </a:lnSpc>
              <a:buNone/>
              <a:tabLst>
                <a:tab pos="457200" algn="l"/>
              </a:tabLs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74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SRS Document Highlights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106" y="1133475"/>
            <a:ext cx="11498493" cy="5600700"/>
          </a:xfrm>
        </p:spPr>
      </p:pic>
    </p:spTree>
    <p:extLst>
      <p:ext uri="{BB962C8B-B14F-4D97-AF65-F5344CB8AC3E}">
        <p14:creationId xmlns:p14="http://schemas.microsoft.com/office/powerpoint/2010/main" val="221709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SRS Document Highlights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426" y="1133475"/>
            <a:ext cx="9557853" cy="5600700"/>
          </a:xfrm>
        </p:spPr>
      </p:pic>
    </p:spTree>
    <p:extLst>
      <p:ext uri="{BB962C8B-B14F-4D97-AF65-F5344CB8AC3E}">
        <p14:creationId xmlns:p14="http://schemas.microsoft.com/office/powerpoint/2010/main" val="418967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SRS Document Highlights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1133475"/>
            <a:ext cx="11715750" cy="5600700"/>
          </a:xfrm>
        </p:spPr>
      </p:pic>
    </p:spTree>
    <p:extLst>
      <p:ext uri="{BB962C8B-B14F-4D97-AF65-F5344CB8AC3E}">
        <p14:creationId xmlns:p14="http://schemas.microsoft.com/office/powerpoint/2010/main" val="401794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SRS Document Highlights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" y="1133475"/>
            <a:ext cx="11553825" cy="5600700"/>
          </a:xfrm>
        </p:spPr>
      </p:pic>
    </p:spTree>
    <p:extLst>
      <p:ext uri="{BB962C8B-B14F-4D97-AF65-F5344CB8AC3E}">
        <p14:creationId xmlns:p14="http://schemas.microsoft.com/office/powerpoint/2010/main" val="312799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7686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8178-E6AA-4D56-8DE0-FF21E40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Copperplate Gothic Bold" panose="020E0705020206020404" pitchFamily="34" charset="0"/>
              </a:rPr>
              <a:t>SRS Document Highlights</a:t>
            </a:r>
            <a:br>
              <a:rPr lang="en-US" u="sng" dirty="0">
                <a:latin typeface="Copperplate Gothic Bold" panose="020E0705020206020404" pitchFamily="34" charset="0"/>
              </a:rPr>
            </a:br>
            <a:endParaRPr lang="en-US" u="sng" dirty="0">
              <a:latin typeface="Copperplate Gothic Bold" panose="020E07050202060204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EBAB-C402-AB52-CC87-E7B0366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1133475"/>
            <a:ext cx="11744325" cy="5600700"/>
          </a:xfrm>
        </p:spPr>
      </p:pic>
    </p:spTree>
    <p:extLst>
      <p:ext uri="{BB962C8B-B14F-4D97-AF65-F5344CB8AC3E}">
        <p14:creationId xmlns:p14="http://schemas.microsoft.com/office/powerpoint/2010/main" val="190359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015A4-57B8-4597-974F-DF60EDA74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58178"/>
            <a:ext cx="12192000" cy="296971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UML Design Model: </a:t>
            </a: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br>
              <a:rPr lang="en-US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r>
              <a:rPr lang="en-US" sz="4900" b="1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Showcasing the artifacts in Unified Modeling Language.</a:t>
            </a:r>
            <a:endParaRPr lang="en-US" b="1" dirty="0">
              <a:ln w="31750"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99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493</Words>
  <Application>Microsoft Office PowerPoint</Application>
  <PresentationFormat>Widescreen</PresentationFormat>
  <Paragraphs>53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Copperplate Gothic Bold</vt:lpstr>
      <vt:lpstr>Times New Roman</vt:lpstr>
      <vt:lpstr>Office Theme</vt:lpstr>
      <vt:lpstr>PowerPoint Presentation</vt:lpstr>
      <vt:lpstr>SRS Document Summary:   Highlighting the key aspects of the software requirements specification</vt:lpstr>
      <vt:lpstr>SRS Document Highlights </vt:lpstr>
      <vt:lpstr>SRS Document Highlights </vt:lpstr>
      <vt:lpstr>SRS Document Highlights </vt:lpstr>
      <vt:lpstr>SRS Document Highlights </vt:lpstr>
      <vt:lpstr>SRS Document Highlights </vt:lpstr>
      <vt:lpstr>SRS Document Highlights </vt:lpstr>
      <vt:lpstr>UML Design Model:   Showcasing the artifacts in Unified Modeling Language.</vt:lpstr>
      <vt:lpstr>UML Model Showcase </vt:lpstr>
      <vt:lpstr>UML Model Showcase </vt:lpstr>
      <vt:lpstr>UML Model Showcase </vt:lpstr>
      <vt:lpstr>UML Model Showcase </vt:lpstr>
      <vt:lpstr>UML Model Showcase </vt:lpstr>
      <vt:lpstr>UML Model Showcase </vt:lpstr>
      <vt:lpstr>Landing, Login, &amp; Enrollment:   An explanation of page design.</vt:lpstr>
      <vt:lpstr>Landing Page </vt:lpstr>
      <vt:lpstr>Landing Page </vt:lpstr>
      <vt:lpstr>Log In Page </vt:lpstr>
      <vt:lpstr>Log In Page </vt:lpstr>
      <vt:lpstr>Enrollment Page </vt:lpstr>
      <vt:lpstr>Enrollment Page </vt:lpstr>
      <vt:lpstr>MySQL Database:   Exploring the objects.</vt:lpstr>
      <vt:lpstr>MySQL Database (all tables) </vt:lpstr>
      <vt:lpstr>MySQL Database (course table) </vt:lpstr>
      <vt:lpstr>MySQL Database (table sched.) </vt:lpstr>
      <vt:lpstr>MySQL Database (table user) </vt:lpstr>
      <vt:lpstr>MySQL Database (table waiting list) </vt:lpstr>
      <vt:lpstr>PHP Code:   Hypertext Preprocessor code.</vt:lpstr>
      <vt:lpstr>PHP Code (Complex Concept) </vt:lpstr>
      <vt:lpstr>PHP Code (Add Course) </vt:lpstr>
      <vt:lpstr>PHP Code (Full Check) </vt:lpstr>
      <vt:lpstr>PHP Code (List Check) </vt:lpstr>
      <vt:lpstr>PHP Code (Mail) </vt:lpstr>
      <vt:lpstr>PHP Code (DEMO)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Buckhanan</dc:creator>
  <cp:lastModifiedBy>Robert Wescott</cp:lastModifiedBy>
  <cp:revision>77</cp:revision>
  <dcterms:created xsi:type="dcterms:W3CDTF">2021-09-27T11:10:12Z</dcterms:created>
  <dcterms:modified xsi:type="dcterms:W3CDTF">2022-07-19T22:17:45Z</dcterms:modified>
</cp:coreProperties>
</file>